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image" Target="../media/image-9-26.png"/><Relationship Id="rId27" Type="http://schemas.openxmlformats.org/officeDocument/2006/relationships/image" Target="../media/image-9-27.png"/><Relationship Id="rId28" Type="http://schemas.openxmlformats.org/officeDocument/2006/relationships/image" Target="../media/image-9-28.png"/><Relationship Id="rId29" Type="http://schemas.openxmlformats.org/officeDocument/2006/relationships/image" Target="../media/image-9-29.png"/><Relationship Id="rId30" Type="http://schemas.openxmlformats.org/officeDocument/2006/relationships/image" Target="../media/image-9-30.png"/><Relationship Id="rId31" Type="http://schemas.openxmlformats.org/officeDocument/2006/relationships/image" Target="../media/image-9-31.png"/><Relationship Id="rId32" Type="http://schemas.openxmlformats.org/officeDocument/2006/relationships/image" Target="../media/image-9-32.png"/><Relationship Id="rId33" Type="http://schemas.openxmlformats.org/officeDocument/2006/relationships/image" Target="../media/image-9-33.png"/><Relationship Id="rId34" Type="http://schemas.openxmlformats.org/officeDocument/2006/relationships/image" Target="../media/image-9-34.png"/><Relationship Id="rId35" Type="http://schemas.openxmlformats.org/officeDocument/2006/relationships/image" Target="../media/image-9-35.png"/><Relationship Id="rId36" Type="http://schemas.openxmlformats.org/officeDocument/2006/relationships/image" Target="../media/image-9-36.png"/><Relationship Id="rId37" Type="http://schemas.openxmlformats.org/officeDocument/2006/relationships/image" Target="../media/image-9-37.png"/><Relationship Id="rId38" Type="http://schemas.openxmlformats.org/officeDocument/2006/relationships/image" Target="../media/image-9-38.png"/><Relationship Id="rId39" Type="http://schemas.openxmlformats.org/officeDocument/2006/relationships/image" Target="../media/image-9-39.png"/><Relationship Id="rId40" Type="http://schemas.openxmlformats.org/officeDocument/2006/relationships/image" Target="../media/image-9-40.png"/><Relationship Id="rId41" Type="http://schemas.openxmlformats.org/officeDocument/2006/relationships/image" Target="../media/image-9-41.png"/><Relationship Id="rId42" Type="http://schemas.openxmlformats.org/officeDocument/2006/relationships/image" Target="../media/image-9-42.png"/><Relationship Id="rId43" Type="http://schemas.openxmlformats.org/officeDocument/2006/relationships/image" Target="../media/image-9-43.png"/><Relationship Id="rId44" Type="http://schemas.openxmlformats.org/officeDocument/2006/relationships/image" Target="../media/image-9-44.png"/><Relationship Id="rId45" Type="http://schemas.openxmlformats.org/officeDocument/2006/relationships/image" Target="../media/image-9-45.png"/><Relationship Id="rId46" Type="http://schemas.openxmlformats.org/officeDocument/2006/relationships/slideLayout" Target="../slideLayouts/slideLayout1.xml"/><Relationship Id="rId4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00250"/>
            <a:ext cx="914400" cy="76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362450"/>
            <a:ext cx="2828925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6200775"/>
            <a:ext cx="952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250" y="6200775"/>
            <a:ext cx="133350" cy="1524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14400" y="2305050"/>
            <a:ext cx="368046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3600" dirty="0"/>
          </a:p>
        </p:txBody>
      </p:sp>
      <p:sp>
        <p:nvSpPr>
          <p:cNvPr id="10" name="Text 1"/>
          <p:cNvSpPr/>
          <p:nvPr/>
        </p:nvSpPr>
        <p:spPr>
          <a:xfrm>
            <a:off x="914400" y="3028950"/>
            <a:ext cx="84467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Premier DMC for CIS Countries &amp; Turkey</a:t>
            </a:r>
            <a:endParaRPr lang="en-US" sz="2700" dirty="0"/>
          </a:p>
        </p:txBody>
      </p:sp>
      <p:sp>
        <p:nvSpPr>
          <p:cNvPr id="11" name="Text 2"/>
          <p:cNvSpPr/>
          <p:nvPr/>
        </p:nvSpPr>
        <p:spPr>
          <a:xfrm>
            <a:off x="914400" y="3638550"/>
            <a:ext cx="6915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Journeys. Unmatched Expertise. Shared Success.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1143000" y="4476750"/>
            <a:ext cx="28460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B2B &amp; Partner Presentation</a:t>
            </a:r>
            <a:endParaRPr lang="en-US" sz="1350" dirty="0"/>
          </a:p>
        </p:txBody>
      </p:sp>
      <p:sp>
        <p:nvSpPr>
          <p:cNvPr id="13" name="Text 4"/>
          <p:cNvSpPr/>
          <p:nvPr/>
        </p:nvSpPr>
        <p:spPr>
          <a:xfrm>
            <a:off x="914400" y="6134100"/>
            <a:ext cx="94869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4" name="Text 5"/>
          <p:cNvSpPr/>
          <p:nvPr/>
        </p:nvSpPr>
        <p:spPr>
          <a:xfrm>
            <a:off x="9144000" y="6172200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3600"/>
            <a:ext cx="2011561" cy="1943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68" y="2495550"/>
            <a:ext cx="428625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761" y="2133600"/>
            <a:ext cx="2011710" cy="1943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229" y="2381250"/>
            <a:ext cx="428625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071" y="2133600"/>
            <a:ext cx="2011710" cy="194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64" y="2381250"/>
            <a:ext cx="257175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380" y="2133600"/>
            <a:ext cx="2011710" cy="194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761" y="2381250"/>
            <a:ext cx="304800" cy="342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690" y="2133600"/>
            <a:ext cx="2011561" cy="1943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4071" y="2381250"/>
            <a:ext cx="30480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4381500"/>
            <a:ext cx="8534400" cy="1257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0738" y="4648200"/>
            <a:ext cx="171450" cy="190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3775" y="5181600"/>
            <a:ext cx="171450" cy="1905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219200" y="609600"/>
            <a:ext cx="865251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Legacy of Trust &amp; Success in Numbers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2438400" y="1295400"/>
            <a:ext cx="7315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numbers don't just tell a story—they prove our commitment to delivering exceptional travel experiences and building lasting partnerships.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500955" y="2971800"/>
            <a:ext cx="26746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500,000+</a:t>
            </a:r>
            <a:endParaRPr lang="en-US" sz="3600" dirty="0"/>
          </a:p>
        </p:txBody>
      </p:sp>
      <p:sp>
        <p:nvSpPr>
          <p:cNvPr id="20" name="Text 3"/>
          <p:cNvSpPr/>
          <p:nvPr/>
        </p:nvSpPr>
        <p:spPr>
          <a:xfrm>
            <a:off x="889575" y="3505200"/>
            <a:ext cx="1451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2946053" y="2857500"/>
            <a:ext cx="21831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3600" dirty="0"/>
          </a:p>
        </p:txBody>
      </p:sp>
      <p:sp>
        <p:nvSpPr>
          <p:cNvPr id="22" name="Text 5"/>
          <p:cNvSpPr/>
          <p:nvPr/>
        </p:nvSpPr>
        <p:spPr>
          <a:xfrm>
            <a:off x="3078361" y="3390900"/>
            <a:ext cx="15545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 Partners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505301" y="2857500"/>
            <a:ext cx="14173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3600" dirty="0"/>
          </a:p>
        </p:txBody>
      </p:sp>
      <p:sp>
        <p:nvSpPr>
          <p:cNvPr id="24" name="Text 7"/>
          <p:cNvSpPr/>
          <p:nvPr/>
        </p:nvSpPr>
        <p:spPr>
          <a:xfrm>
            <a:off x="5318671" y="3390900"/>
            <a:ext cx="15545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Served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7769423" y="2857500"/>
            <a:ext cx="136017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250+</a:t>
            </a:r>
            <a:endParaRPr lang="en-US" sz="3600" dirty="0"/>
          </a:p>
        </p:txBody>
      </p:sp>
      <p:sp>
        <p:nvSpPr>
          <p:cNvPr id="26" name="Text 9"/>
          <p:cNvSpPr/>
          <p:nvPr/>
        </p:nvSpPr>
        <p:spPr>
          <a:xfrm>
            <a:off x="7558980" y="3390900"/>
            <a:ext cx="15545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Professionals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10190708" y="2857500"/>
            <a:ext cx="92583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</a:t>
            </a:r>
            <a:endParaRPr lang="en-US" sz="3600" dirty="0"/>
          </a:p>
        </p:txBody>
      </p:sp>
      <p:sp>
        <p:nvSpPr>
          <p:cNvPr id="28" name="Text 11"/>
          <p:cNvSpPr/>
          <p:nvPr/>
        </p:nvSpPr>
        <p:spPr>
          <a:xfrm>
            <a:off x="9799290" y="3390900"/>
            <a:ext cx="15543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Years of Market Leadership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2057400" y="4610100"/>
            <a:ext cx="80772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numbers represent more than just statistics—they represent thousands of successful journeys, meaningful partnerships, and a legacy of trust built on years of expertise in the CIS region. </a:t>
            </a:r>
            <a:endParaRPr lang="en-US" sz="1500" dirty="0"/>
          </a:p>
        </p:txBody>
      </p:sp>
      <p:sp>
        <p:nvSpPr>
          <p:cNvPr id="30" name="Text 13"/>
          <p:cNvSpPr/>
          <p:nvPr/>
        </p:nvSpPr>
        <p:spPr>
          <a:xfrm>
            <a:off x="11610975" y="6400800"/>
            <a:ext cx="4229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10/12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342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71725"/>
            <a:ext cx="3454301" cy="3543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50" y="2600325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438" y="2809875"/>
            <a:ext cx="428625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338" y="5191125"/>
            <a:ext cx="2028825" cy="495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701" y="2371725"/>
            <a:ext cx="3454450" cy="3543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851" y="2600325"/>
            <a:ext cx="76200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264" y="2809875"/>
            <a:ext cx="257175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626" y="4962525"/>
            <a:ext cx="2076450" cy="4953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7950" y="2371725"/>
            <a:ext cx="3454301" cy="3543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4101" y="2600325"/>
            <a:ext cx="762000" cy="762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0788" y="2809875"/>
            <a:ext cx="428625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78763" y="4962525"/>
            <a:ext cx="2352675" cy="495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81425" y="6324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67475" y="632460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1219200" y="609600"/>
            <a:ext cx="533781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Partner for Success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09600" y="13716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Succeed When Our Partners Succeed. Join forces with Dook Travels for mutual growth and unforgettable travel experiences.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538490" y="3590925"/>
            <a:ext cx="35965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sp>
        <p:nvSpPr>
          <p:cNvPr id="21" name="Text 3"/>
          <p:cNvSpPr/>
          <p:nvPr/>
        </p:nvSpPr>
        <p:spPr>
          <a:xfrm>
            <a:off x="838200" y="4048125"/>
            <a:ext cx="299710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to unlock the most comprehensive CIS &amp; Turkey product portfolio and drive your business growth.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93775" y="5334000"/>
            <a:ext cx="1885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Network</a:t>
            </a:r>
            <a:endParaRPr lang="en-US" sz="1350" dirty="0"/>
          </a:p>
        </p:txBody>
      </p:sp>
      <p:sp>
        <p:nvSpPr>
          <p:cNvPr id="23" name="Text 5"/>
          <p:cNvSpPr/>
          <p:nvPr/>
        </p:nvSpPr>
        <p:spPr>
          <a:xfrm>
            <a:off x="4297576" y="3590925"/>
            <a:ext cx="359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4597301" y="4048125"/>
            <a:ext cx="2997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us to design your next unforgettable incentive trip, conference, or company offsite.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5124301" y="5105400"/>
            <a:ext cx="19431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Your Event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8056840" y="3590925"/>
            <a:ext cx="35965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sp>
        <p:nvSpPr>
          <p:cNvPr id="27" name="Text 9"/>
          <p:cNvSpPr/>
          <p:nvPr/>
        </p:nvSpPr>
        <p:spPr>
          <a:xfrm>
            <a:off x="8356550" y="4048125"/>
            <a:ext cx="29971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next adventure with the confidence that you are traveling with the region's most trusted experts.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8717816" y="5105400"/>
            <a:ext cx="227457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Adventure</a:t>
            </a:r>
            <a:endParaRPr lang="en-US" sz="1350" dirty="0"/>
          </a:p>
        </p:txBody>
      </p:sp>
      <p:sp>
        <p:nvSpPr>
          <p:cNvPr id="29" name="Text 11"/>
          <p:cNvSpPr/>
          <p:nvPr/>
        </p:nvSpPr>
        <p:spPr>
          <a:xfrm>
            <a:off x="609600" y="6296025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partners@dooktravels.com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|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www.dooktravels.com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1658600" y="6677025"/>
            <a:ext cx="3657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11/12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29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5334000" cy="1104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84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543300"/>
            <a:ext cx="5334000" cy="1371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719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" y="4191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495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143500"/>
            <a:ext cx="5334000" cy="1104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3721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2209800"/>
            <a:ext cx="5334000" cy="171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700" y="2876550"/>
            <a:ext cx="219075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6200" y="2876550"/>
            <a:ext cx="30480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4152900"/>
            <a:ext cx="5334000" cy="22860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219200" y="609600"/>
            <a:ext cx="40347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&amp; Connect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609600" y="13716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interest in Dook Travels. We look forward to connecting with you and discussing how we can work together to create exceptional travel experiences.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181100" y="2457450"/>
            <a:ext cx="10058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1181100" y="2819400"/>
            <a:ext cx="453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1181100" y="3790950"/>
            <a:ext cx="1040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Us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1447800" y="415290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Partnerships &amp; MICE: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partners@dooktravels.com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409700" y="445770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General Inquiries: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info@dooktravels.com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1181100" y="5391150"/>
            <a:ext cx="7886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1181100" y="5753100"/>
            <a:ext cx="54406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[Your Primary Contact Number]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6477000" y="2438400"/>
            <a:ext cx="487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Our Journey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6401753" y="3314700"/>
            <a:ext cx="9029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7379970" y="3314700"/>
            <a:ext cx="9372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Instagram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6477000" y="4381500"/>
            <a:ext cx="58521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Partner with the Best?</a:t>
            </a:r>
            <a:endParaRPr lang="en-US" sz="1800" dirty="0"/>
          </a:p>
        </p:txBody>
      </p:sp>
      <p:sp>
        <p:nvSpPr>
          <p:cNvPr id="29" name="Text 13"/>
          <p:cNvSpPr/>
          <p:nvPr/>
        </p:nvSpPr>
        <p:spPr>
          <a:xfrm>
            <a:off x="6477000" y="4800600"/>
            <a:ext cx="487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or request a quote for your next business travel program.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6686550" y="5410200"/>
            <a:ext cx="2438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Unparalleled expertise in CIS &amp; Turkey</a:t>
            </a:r>
            <a:endParaRPr lang="en-US" sz="1050" dirty="0"/>
          </a:p>
        </p:txBody>
      </p:sp>
      <p:sp>
        <p:nvSpPr>
          <p:cNvPr id="31" name="Text 15"/>
          <p:cNvSpPr/>
          <p:nvPr/>
        </p:nvSpPr>
        <p:spPr>
          <a:xfrm>
            <a:off x="9124950" y="5410200"/>
            <a:ext cx="2438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First-mover advantage since 2010</a:t>
            </a:r>
            <a:endParaRPr lang="en-US" sz="1050" dirty="0"/>
          </a:p>
        </p:txBody>
      </p:sp>
      <p:sp>
        <p:nvSpPr>
          <p:cNvPr id="32" name="Text 16"/>
          <p:cNvSpPr/>
          <p:nvPr/>
        </p:nvSpPr>
        <p:spPr>
          <a:xfrm>
            <a:off x="6686550" y="5905500"/>
            <a:ext cx="2926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050" dirty="0"/>
          </a:p>
        </p:txBody>
      </p:sp>
      <p:sp>
        <p:nvSpPr>
          <p:cNvPr id="33" name="Text 17"/>
          <p:cNvSpPr/>
          <p:nvPr/>
        </p:nvSpPr>
        <p:spPr>
          <a:xfrm>
            <a:off x="9124950" y="5905500"/>
            <a:ext cx="29260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050" dirty="0"/>
          </a:p>
        </p:txBody>
      </p:sp>
      <p:sp>
        <p:nvSpPr>
          <p:cNvPr id="34" name="Text 18"/>
          <p:cNvSpPr/>
          <p:nvPr/>
        </p:nvSpPr>
        <p:spPr>
          <a:xfrm>
            <a:off x="11630025" y="6972300"/>
            <a:ext cx="400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12/12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28888"/>
            <a:ext cx="3505200" cy="1638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76538"/>
            <a:ext cx="3619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528888"/>
            <a:ext cx="3505200" cy="1638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76538"/>
            <a:ext cx="361950" cy="2857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528888"/>
            <a:ext cx="3505200" cy="1638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2776538"/>
            <a:ext cx="219075" cy="2857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471988"/>
            <a:ext cx="10972800" cy="14954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729163"/>
            <a:ext cx="228600" cy="228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219200" y="609600"/>
            <a:ext cx="8115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Dook Travels: The CIS Pioneers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609600" y="1295400"/>
            <a:ext cx="10972800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didn't just enter the market—we created it. Since 2010, Dook Travels has been the trailblazer introducing CIS destinations like Uzbekistan and Russia to the Indian &amp; South Asian market. Our journey has been defined by innovation, trust, and a commitment to providing unparalleled travel experiences.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1314450" y="2776538"/>
            <a:ext cx="11201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Lakh+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838200" y="3252788"/>
            <a:ext cx="304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 have explored with us, experiencing the magic of the CIS region.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5048250" y="2776538"/>
            <a:ext cx="10629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4572000" y="3252788"/>
            <a:ext cx="304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agents trust Dook Travels to deliver exceptional value and service.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8639175" y="2776538"/>
            <a:ext cx="68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1800" dirty="0"/>
          </a:p>
        </p:txBody>
      </p:sp>
      <p:sp>
        <p:nvSpPr>
          <p:cNvPr id="19" name="Text 7"/>
          <p:cNvSpPr/>
          <p:nvPr/>
        </p:nvSpPr>
        <p:spPr>
          <a:xfrm>
            <a:off x="8305800" y="3252788"/>
            <a:ext cx="304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rely on us for their incentive tours and business travel needs.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1143000" y="4700588"/>
            <a:ext cx="1051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</a:t>
            </a:r>
            <a:endParaRPr lang="en-US" sz="1800" dirty="0"/>
          </a:p>
        </p:txBody>
      </p:sp>
      <p:sp>
        <p:nvSpPr>
          <p:cNvPr id="21" name="Text 9"/>
          <p:cNvSpPr/>
          <p:nvPr/>
        </p:nvSpPr>
        <p:spPr>
          <a:xfrm>
            <a:off x="838200" y="5119688"/>
            <a:ext cx="105156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provide unparalleled value, seamless execution, and authentic travel experiences across our specialized destinations.</a:t>
            </a:r>
            <a:endParaRPr lang="en-US" sz="1500" dirty="0"/>
          </a:p>
        </p:txBody>
      </p:sp>
      <p:sp>
        <p:nvSpPr>
          <p:cNvPr id="22" name="Text 10"/>
          <p:cNvSpPr/>
          <p:nvPr/>
        </p:nvSpPr>
        <p:spPr>
          <a:xfrm>
            <a:off x="11687175" y="6400800"/>
            <a:ext cx="331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2/12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10972800" cy="38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59080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971800"/>
            <a:ext cx="2438400" cy="2438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0" y="3219450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2590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2971800"/>
            <a:ext cx="2438400" cy="2438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2950" y="321945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2590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2971800"/>
            <a:ext cx="2438400" cy="2438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338" y="3219450"/>
            <a:ext cx="390525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600" y="2590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1600" y="2971800"/>
            <a:ext cx="2438400" cy="2438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39350" y="3219450"/>
            <a:ext cx="342900" cy="3429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219200" y="609600"/>
            <a:ext cx="7829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 of Innovation &amp; Growth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609600" y="12954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humble beginnings to becoming the undisputed leader in CIS &amp; Turkey tourism, Dook Travels has evolved through decades of innovation, expansion, and technological advancement.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792480" y="37338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2010-2011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792480" y="40767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Beginning</a:t>
            </a:r>
            <a:endParaRPr lang="en-US" sz="1350" dirty="0"/>
          </a:p>
        </p:txBody>
      </p:sp>
      <p:sp>
        <p:nvSpPr>
          <p:cNvPr id="21" name="Text 4"/>
          <p:cNvSpPr/>
          <p:nvPr/>
        </p:nvSpPr>
        <p:spPr>
          <a:xfrm>
            <a:off x="990600" y="4495800"/>
            <a:ext cx="198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Pioneered group tours to Uzbekistan &amp; Russia, opening a new frontier for Indian travelers.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3535680" y="37338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2012-2016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3535680" y="40767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Expansion</a:t>
            </a:r>
            <a:endParaRPr lang="en-US" sz="1350" dirty="0"/>
          </a:p>
        </p:txBody>
      </p:sp>
      <p:sp>
        <p:nvSpPr>
          <p:cNvPr id="24" name="Text 7"/>
          <p:cNvSpPr/>
          <p:nvPr/>
        </p:nvSpPr>
        <p:spPr>
          <a:xfrm>
            <a:off x="3733800" y="4495800"/>
            <a:ext cx="1981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Systematically expanded our footprint across the CIS, adding Kazakhstan, Georgia, Armenia, and Azerbaijan.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6278880" y="37338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2017-2020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6278880" y="40767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Diversification</a:t>
            </a:r>
            <a:endParaRPr lang="en-US" sz="1350" dirty="0"/>
          </a:p>
        </p:txBody>
      </p:sp>
      <p:sp>
        <p:nvSpPr>
          <p:cNvPr id="27" name="Text 10"/>
          <p:cNvSpPr/>
          <p:nvPr/>
        </p:nvSpPr>
        <p:spPr>
          <a:xfrm>
            <a:off x="6477000" y="4495800"/>
            <a:ext cx="1981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Strengthened our MICE &amp; Corporate travel division, becoming the go-to expert for large-scale incentive tours.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9022080" y="37338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 &amp; Beyond</a:t>
            </a:r>
            <a:endParaRPr lang="en-US" sz="1500" dirty="0"/>
          </a:p>
        </p:txBody>
      </p:sp>
      <p:sp>
        <p:nvSpPr>
          <p:cNvPr id="29" name="Text 12"/>
          <p:cNvSpPr/>
          <p:nvPr/>
        </p:nvSpPr>
        <p:spPr>
          <a:xfrm>
            <a:off x="9022080" y="4076700"/>
            <a:ext cx="2377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&amp; New Horizons</a:t>
            </a:r>
            <a:endParaRPr lang="en-US" sz="1350" dirty="0"/>
          </a:p>
        </p:txBody>
      </p:sp>
      <p:sp>
        <p:nvSpPr>
          <p:cNvPr id="30" name="Text 13"/>
          <p:cNvSpPr/>
          <p:nvPr/>
        </p:nvSpPr>
        <p:spPr>
          <a:xfrm>
            <a:off x="9220200" y="4495800"/>
            <a:ext cx="19812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Launched our state-of-the-art B2B booking portal and expanded our portfolio to include Turkey and key Eastern European destinations.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11687175" y="6400800"/>
            <a:ext cx="331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3/12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9325"/>
            <a:ext cx="5334000" cy="1447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47925"/>
            <a:ext cx="590550" cy="647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619375"/>
            <a:ext cx="285750" cy="2857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219325"/>
            <a:ext cx="5334000" cy="1447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2447925"/>
            <a:ext cx="523875" cy="647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2619375"/>
            <a:ext cx="219075" cy="2857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971925"/>
            <a:ext cx="5334000" cy="1676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200525"/>
            <a:ext cx="523875" cy="647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4371975"/>
            <a:ext cx="219075" cy="285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971925"/>
            <a:ext cx="5334000" cy="1676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4200525"/>
            <a:ext cx="590550" cy="647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4371975"/>
            <a:ext cx="285750" cy="2857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1219200" y="609600"/>
            <a:ext cx="7772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Advantage: Why We Lead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609600" y="12954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 establishes its market leadership through four key pillars that deliver superior value and exceptional service to our partners and clients.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1581150" y="2447925"/>
            <a:ext cx="4960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Expertise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1581150" y="2828925"/>
            <a:ext cx="4133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 years of specialized, on-the-ground experience in a region others are just discovering.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7153275" y="2447925"/>
            <a:ext cx="50406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>
            <a:off x="7153275" y="2828925"/>
            <a:ext cx="4200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Fully-owned offices, transport fleets, and even our own Indian restaurants in key destinations.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514475" y="4200525"/>
            <a:ext cx="50406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800" dirty="0"/>
          </a:p>
        </p:txBody>
      </p:sp>
      <p:sp>
        <p:nvSpPr>
          <p:cNvPr id="23" name="Text 7"/>
          <p:cNvSpPr/>
          <p:nvPr/>
        </p:nvSpPr>
        <p:spPr>
          <a:xfrm>
            <a:off x="1514475" y="4581525"/>
            <a:ext cx="42005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understanding of the needs of the Indian traveler—from cuisine to comfort—and deliver solutions no one else can.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219950" y="4200525"/>
            <a:ext cx="4960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Service Ecosystem</a:t>
            </a:r>
            <a:endParaRPr lang="en-US" sz="1800" dirty="0"/>
          </a:p>
        </p:txBody>
      </p:sp>
      <p:sp>
        <p:nvSpPr>
          <p:cNvPr id="25" name="Text 9"/>
          <p:cNvSpPr/>
          <p:nvPr/>
        </p:nvSpPr>
        <p:spPr>
          <a:xfrm>
            <a:off x="7219950" y="4581525"/>
            <a:ext cx="4133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partner for everything: FIT, Group Tours, MICE, Visas, and more.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11668125" y="6400800"/>
            <a:ext cx="354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4/12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248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19325"/>
            <a:ext cx="5372100" cy="1714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438400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124325"/>
            <a:ext cx="5372100" cy="1714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3434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6029325"/>
            <a:ext cx="5372100" cy="1485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6248400"/>
            <a:ext cx="257175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3581400"/>
            <a:ext cx="5372100" cy="22288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5810250"/>
            <a:ext cx="5372100" cy="3429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219200" y="609600"/>
            <a:ext cx="89039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Unmatched Expertise in the CIS &amp; Turkey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609600" y="12954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Destination mastery is in our DNA. For over a decade, we've been pioneering journeys across the CIS and Turkey, developing specialized knowledge and innovative approaches that set us apart.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1085850" y="2409825"/>
            <a:ext cx="2788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Innovation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800100" y="2828925"/>
            <a:ext cx="4991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constantly "invent" new travel circuits and experiences, moving beyond standard itineraries to offer authentic, memorable journeys that showcase the unique aspects of each destination.</a:t>
            </a:r>
            <a:endParaRPr lang="en-US" sz="1200" dirty="0"/>
          </a:p>
        </p:txBody>
      </p:sp>
      <p:sp>
        <p:nvSpPr>
          <p:cNvPr id="16" name="Text 4"/>
          <p:cNvSpPr/>
          <p:nvPr/>
        </p:nvSpPr>
        <p:spPr>
          <a:xfrm>
            <a:off x="1143000" y="4314825"/>
            <a:ext cx="2686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Logistical Prowess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800100" y="4733925"/>
            <a:ext cx="49911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specialize in complex, multi-country tours, ensuring a seamless and hassle-free experience for groups and FITs alike. Our expertise lies in coordinating elaborate itineraries across borders with precision.</a:t>
            </a:r>
            <a:endParaRPr lang="en-US" sz="1200" dirty="0"/>
          </a:p>
        </p:txBody>
      </p:sp>
      <p:sp>
        <p:nvSpPr>
          <p:cNvPr id="18" name="Text 6"/>
          <p:cNvSpPr/>
          <p:nvPr/>
        </p:nvSpPr>
        <p:spPr>
          <a:xfrm>
            <a:off x="1171575" y="6219825"/>
            <a:ext cx="33375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Local Knowledge</a:t>
            </a:r>
            <a:endParaRPr lang="en-US" sz="1800" dirty="0"/>
          </a:p>
        </p:txBody>
      </p:sp>
      <p:sp>
        <p:nvSpPr>
          <p:cNvPr id="19" name="Text 7"/>
          <p:cNvSpPr/>
          <p:nvPr/>
        </p:nvSpPr>
        <p:spPr>
          <a:xfrm>
            <a:off x="800100" y="6638925"/>
            <a:ext cx="4991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teams possess intimate knowledge of the culture, logistics, and hidden gems of every destination we operate in. This allows us to provide authentic experiences that others miss.</a:t>
            </a:r>
            <a:endParaRPr lang="en-US" sz="1200" dirty="0"/>
          </a:p>
        </p:txBody>
      </p:sp>
      <p:sp>
        <p:nvSpPr>
          <p:cNvPr id="20" name="Text 8"/>
          <p:cNvSpPr/>
          <p:nvPr/>
        </p:nvSpPr>
        <p:spPr>
          <a:xfrm>
            <a:off x="5764530" y="5886450"/>
            <a:ext cx="6263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Registan Square, Samarkand - One of our many mastered destinations</a:t>
            </a:r>
            <a:endParaRPr lang="en-US" sz="1050" dirty="0"/>
          </a:p>
        </p:txBody>
      </p:sp>
      <p:sp>
        <p:nvSpPr>
          <p:cNvPr id="21" name="Text 9"/>
          <p:cNvSpPr/>
          <p:nvPr/>
        </p:nvSpPr>
        <p:spPr>
          <a:xfrm>
            <a:off x="11687175" y="7667625"/>
            <a:ext cx="331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5/12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43125"/>
            <a:ext cx="3505200" cy="2743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71725"/>
            <a:ext cx="47625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524125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43325"/>
            <a:ext cx="96202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425" y="3743325"/>
            <a:ext cx="99060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225" y="3743325"/>
            <a:ext cx="7620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086225"/>
            <a:ext cx="923925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8325" y="4086225"/>
            <a:ext cx="57150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3400" y="2143125"/>
            <a:ext cx="3505200" cy="2743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371725"/>
            <a:ext cx="504825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400" y="2524125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423862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7200" y="2143125"/>
            <a:ext cx="3505200" cy="2743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2371725"/>
            <a:ext cx="59055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58200" y="2524125"/>
            <a:ext cx="28575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40100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5800" y="431482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191125"/>
            <a:ext cx="10972800" cy="914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" y="5495925"/>
            <a:ext cx="285750" cy="28575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219200" y="609600"/>
            <a:ext cx="1228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On-Ground Infrastructure: Your Assurance of Quality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09600" y="1219200"/>
            <a:ext cx="1097280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not just present—we're invested. Dook Travels has established robust on-the-ground infrastructure to ensure seamless execution of every travel program in the CIS region.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428750" y="2524125"/>
            <a:ext cx="26174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Presence</a:t>
            </a:r>
            <a:endParaRPr lang="en-US" sz="1800" dirty="0"/>
          </a:p>
        </p:txBody>
      </p:sp>
      <p:sp>
        <p:nvSpPr>
          <p:cNvPr id="26" name="Text 3"/>
          <p:cNvSpPr/>
          <p:nvPr/>
        </p:nvSpPr>
        <p:spPr>
          <a:xfrm>
            <a:off x="838200" y="3133725"/>
            <a:ext cx="3048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Fully-staffed offices in 9+ countries across the CIS region, including: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952500" y="3743325"/>
            <a:ext cx="11544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Uzbekistan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1990725" y="3743325"/>
            <a:ext cx="1188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Kazakhstan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3057525" y="37433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Georgia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952500" y="4086225"/>
            <a:ext cx="1108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Azerbaijan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1952625" y="4086225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838200" y="4429125"/>
            <a:ext cx="365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real-time, on-the-ground support.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5191125" y="2524125"/>
            <a:ext cx="27317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 Restaurants</a:t>
            </a:r>
            <a:endParaRPr lang="en-US" sz="1800" dirty="0"/>
          </a:p>
        </p:txBody>
      </p:sp>
      <p:sp>
        <p:nvSpPr>
          <p:cNvPr id="34" name="Text 11"/>
          <p:cNvSpPr/>
          <p:nvPr/>
        </p:nvSpPr>
        <p:spPr>
          <a:xfrm>
            <a:off x="4572000" y="3133725"/>
            <a:ext cx="3048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one of the only DMCs to operate our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 chain of Indian restaurants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key CIS locations, solving the number one concern for Indian travelers.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4800600" y="4200525"/>
            <a:ext cx="2606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taste of home, guaranteed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9010650" y="2371725"/>
            <a:ext cx="23431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 Relationships</a:t>
            </a:r>
            <a:endParaRPr lang="en-US" sz="1800" dirty="0"/>
          </a:p>
        </p:txBody>
      </p:sp>
      <p:sp>
        <p:nvSpPr>
          <p:cNvPr id="37" name="Text 14"/>
          <p:cNvSpPr/>
          <p:nvPr/>
        </p:nvSpPr>
        <p:spPr>
          <a:xfrm>
            <a:off x="8305800" y="3133725"/>
            <a:ext cx="3048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Long-standing, exclusive relationships with the best hotels and transport providers, ensuring: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8534400" y="3971925"/>
            <a:ext cx="1325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service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8534400" y="4276725"/>
            <a:ext cx="30975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rates for our partners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1200150" y="5381625"/>
            <a:ext cx="10191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assurance of quality:</a:t>
            </a:r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Dook Travels' robust infrastructure provides a level of support and service that other DMCs simply cannot match.</a:t>
            </a:r>
            <a:endParaRPr lang="en-US" sz="1500" dirty="0"/>
          </a:p>
        </p:txBody>
      </p:sp>
      <p:sp>
        <p:nvSpPr>
          <p:cNvPr id="41" name="Text 18"/>
          <p:cNvSpPr/>
          <p:nvPr/>
        </p:nvSpPr>
        <p:spPr>
          <a:xfrm>
            <a:off x="11677650" y="6400800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6/12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14500"/>
            <a:ext cx="3505200" cy="3619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2150"/>
            <a:ext cx="3619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76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194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1623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505200"/>
            <a:ext cx="304800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3648075"/>
            <a:ext cx="104775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714500"/>
            <a:ext cx="3505200" cy="3619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962150"/>
            <a:ext cx="219075" cy="285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438400"/>
            <a:ext cx="3048000" cy="1219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0" y="3810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0" y="41529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0" y="4495800"/>
            <a:ext cx="3048000" cy="609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86300" y="4638675"/>
            <a:ext cx="104775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1714500"/>
            <a:ext cx="3505200" cy="3619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1962150"/>
            <a:ext cx="361950" cy="2857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5800" y="24765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5800" y="28194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05800" y="31623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05800" y="3505200"/>
            <a:ext cx="3048000" cy="609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20100" y="3648075"/>
            <a:ext cx="104775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1219200" y="609600"/>
            <a:ext cx="10287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Solutions for Every Travel Need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609600" y="1219200"/>
            <a:ext cx="131673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one-stop solution for all travel requirements, tailored to each segment's unique needs.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1314450" y="1962150"/>
            <a:ext cx="251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sp>
        <p:nvSpPr>
          <p:cNvPr id="28" name="Text 3"/>
          <p:cNvSpPr/>
          <p:nvPr/>
        </p:nvSpPr>
        <p:spPr>
          <a:xfrm>
            <a:off x="1066800" y="2438400"/>
            <a:ext cx="32804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Largest portfolio of fixed departures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1066800" y="278130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FITs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1066800" y="3124200"/>
            <a:ext cx="19888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confirmations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1095375" y="3619500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Streamline operations with our powerful B2B booking portal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4905375" y="1962150"/>
            <a:ext cx="21259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sp>
        <p:nvSpPr>
          <p:cNvPr id="33" name="Text 8"/>
          <p:cNvSpPr/>
          <p:nvPr/>
        </p:nvSpPr>
        <p:spPr>
          <a:xfrm>
            <a:off x="4800600" y="3771900"/>
            <a:ext cx="3200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expertise in incentive tours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800600" y="4114800"/>
            <a:ext cx="2263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Offsites and conferences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4829175" y="4610100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Flawless execution for 500+ leading companies</a:t>
            </a:r>
            <a:endParaRPr lang="en-US" sz="1050" dirty="0"/>
          </a:p>
        </p:txBody>
      </p:sp>
      <p:sp>
        <p:nvSpPr>
          <p:cNvPr id="36" name="Text 11"/>
          <p:cNvSpPr/>
          <p:nvPr/>
        </p:nvSpPr>
        <p:spPr>
          <a:xfrm>
            <a:off x="8782050" y="1962150"/>
            <a:ext cx="18402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8534400" y="2438400"/>
            <a:ext cx="27203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All-inclusive holiday packages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8534400" y="2781300"/>
            <a:ext cx="18402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Value-driven pricing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8534400" y="3124200"/>
            <a:ext cx="2148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 Indian meals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8562975" y="3619500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Worry-free travel with premium hotels and flights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11696700" y="6400800"/>
            <a:ext cx="320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7/12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2500"/>
            <a:ext cx="448568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62200"/>
            <a:ext cx="5334000" cy="46101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28900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48000"/>
            <a:ext cx="4876800" cy="1028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2004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475" y="3305175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29100"/>
            <a:ext cx="4876800" cy="1028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43815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475" y="448627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410200"/>
            <a:ext cx="4876800" cy="1028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600" y="55626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475" y="5667375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362200"/>
            <a:ext cx="5334000" cy="4610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781300"/>
            <a:ext cx="171450" cy="228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3352800"/>
            <a:ext cx="4876800" cy="1028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35052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8463" y="3609975"/>
            <a:ext cx="238125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4533900"/>
            <a:ext cx="4876800" cy="1028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29400" y="46863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1800" y="4791075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5715000"/>
            <a:ext cx="4876800" cy="10287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9400" y="5867400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48463" y="5972175"/>
            <a:ext cx="238125" cy="2667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29038" y="7239000"/>
            <a:ext cx="219075" cy="190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43888" y="7239000"/>
            <a:ext cx="219075" cy="1905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1210568" y="609600"/>
            <a:ext cx="10371832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Partnership: Our B2B &amp; Corporate Ecosystem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609600" y="16002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Dook Travels, we believe in building win-win partnerships that drive growth for both parties. Our integrated ecosystem provides comprehensive support for travel agents and tailored solutions for corporate clients.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1200150" y="2590800"/>
            <a:ext cx="58521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Empowering Our Agent Network</a:t>
            </a:r>
            <a:endParaRPr lang="en-US" sz="1800" dirty="0"/>
          </a:p>
        </p:txBody>
      </p:sp>
      <p:sp>
        <p:nvSpPr>
          <p:cNvPr id="31" name="Text 3"/>
          <p:cNvSpPr/>
          <p:nvPr/>
        </p:nvSpPr>
        <p:spPr>
          <a:xfrm>
            <a:off x="1619250" y="3200400"/>
            <a:ext cx="4732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B2B Portal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619250" y="34671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book flights, hotels, meals, and tours with live inventory and dynamic pricing.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619250" y="4381500"/>
            <a:ext cx="394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Support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619250" y="46482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dedicated account manager for training, support, and query resolution.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619250" y="5562600"/>
            <a:ext cx="394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Best-in-Market Value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1619250" y="58293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Unbeatable rates and commissions that help you grow your business.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6724650" y="2590800"/>
            <a:ext cx="4876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Trusted Choice for Corporate Travel</a:t>
            </a:r>
            <a:endParaRPr lang="en-US" sz="1800" dirty="0"/>
          </a:p>
        </p:txBody>
      </p:sp>
      <p:sp>
        <p:nvSpPr>
          <p:cNvPr id="38" name="Text 10"/>
          <p:cNvSpPr/>
          <p:nvPr/>
        </p:nvSpPr>
        <p:spPr>
          <a:xfrm>
            <a:off x="7258050" y="3505200"/>
            <a:ext cx="4732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MICE Solutions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7258050" y="37719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MICE solutions tailored to your company's objectives and budget.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7258050" y="4686300"/>
            <a:ext cx="394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Large-Scale Events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7258050" y="49530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 in handling incentive tours, conferences, and company offsites with precision and creativity.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7258050" y="5867400"/>
            <a:ext cx="47320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Global Coordination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7258050" y="61341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point of contact for seamless global coordination of all your travel needs.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609600" y="7200900"/>
            <a:ext cx="10972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 Succeed When Our Partners Succeed </a:t>
            </a:r>
            <a:endParaRPr lang="en-US" sz="1500" dirty="0"/>
          </a:p>
        </p:txBody>
      </p:sp>
      <p:sp>
        <p:nvSpPr>
          <p:cNvPr id="45" name="Text 17"/>
          <p:cNvSpPr/>
          <p:nvPr/>
        </p:nvSpPr>
        <p:spPr>
          <a:xfrm>
            <a:off x="11677650" y="7620000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8/12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10972800" cy="3200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81200"/>
            <a:ext cx="36576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981200"/>
            <a:ext cx="3657600" cy="457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113" y="2133600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1981200"/>
            <a:ext cx="36576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438400"/>
            <a:ext cx="365760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288" y="2590800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2438400"/>
            <a:ext cx="36576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8825" y="2581275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2438400"/>
            <a:ext cx="365760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9725" y="25812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2895600"/>
            <a:ext cx="3657600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2075" y="3048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7200" y="2895600"/>
            <a:ext cx="36576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62600" y="30384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800" y="2895600"/>
            <a:ext cx="3657600" cy="457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15450" y="30384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3352800"/>
            <a:ext cx="3657600" cy="457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7737" y="3505200"/>
            <a:ext cx="1905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67200" y="3352800"/>
            <a:ext cx="3657600" cy="457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38825" y="349567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24800" y="3352800"/>
            <a:ext cx="36576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72563" y="34956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9600" y="3810000"/>
            <a:ext cx="3657600" cy="457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6325" y="39624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267200" y="3810000"/>
            <a:ext cx="3657600" cy="457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86413" y="3952875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4800" y="3810000"/>
            <a:ext cx="3657600" cy="457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48788" y="3952875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09600" y="4267200"/>
            <a:ext cx="3657600" cy="4572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3938" y="4419600"/>
            <a:ext cx="11430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267200" y="4267200"/>
            <a:ext cx="3657600" cy="4572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38825" y="4410075"/>
            <a:ext cx="152400" cy="1524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24800" y="4267200"/>
            <a:ext cx="3657600" cy="4572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67788" y="4410075"/>
            <a:ext cx="152400" cy="1524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09600" y="4724400"/>
            <a:ext cx="3657600" cy="4572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38213" y="4876800"/>
            <a:ext cx="190500" cy="1524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67200" y="4724400"/>
            <a:ext cx="3657600" cy="4572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838825" y="4867275"/>
            <a:ext cx="152400" cy="1524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924800" y="4724400"/>
            <a:ext cx="3657600" cy="4572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339263" y="4867275"/>
            <a:ext cx="152400" cy="1524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09600" y="5410200"/>
            <a:ext cx="10972800" cy="8382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762000" y="5600700"/>
            <a:ext cx="133350" cy="171450"/>
          </a:xfrm>
          <a:prstGeom prst="rect">
            <a:avLst/>
          </a:prstGeom>
        </p:spPr>
      </p:pic>
      <p:sp>
        <p:nvSpPr>
          <p:cNvPr id="47" name="Text 0"/>
          <p:cNvSpPr/>
          <p:nvPr/>
        </p:nvSpPr>
        <p:spPr>
          <a:xfrm>
            <a:off x="1219200" y="609600"/>
            <a:ext cx="8972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Difference: A Clear Comparison</a:t>
            </a:r>
            <a:endParaRPr lang="en-US" sz="2700" dirty="0"/>
          </a:p>
        </p:txBody>
      </p:sp>
      <p:sp>
        <p:nvSpPr>
          <p:cNvPr id="48" name="Text 1"/>
          <p:cNvSpPr/>
          <p:nvPr/>
        </p:nvSpPr>
        <p:spPr>
          <a:xfrm>
            <a:off x="609600" y="1219200"/>
            <a:ext cx="109728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settle for a follower? Partner with the undisputed market leader. Dook Travels stands apart with unique advantages that others simply cannot match.</a:t>
            </a:r>
            <a:endParaRPr lang="en-US" sz="1500" dirty="0"/>
          </a:p>
        </p:txBody>
      </p:sp>
      <p:sp>
        <p:nvSpPr>
          <p:cNvPr id="49" name="Text 2"/>
          <p:cNvSpPr/>
          <p:nvPr/>
        </p:nvSpPr>
        <p:spPr>
          <a:xfrm>
            <a:off x="609600" y="19812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</a:t>
            </a:r>
            <a:endParaRPr lang="en-US" sz="1200" dirty="0"/>
          </a:p>
        </p:txBody>
      </p:sp>
      <p:sp>
        <p:nvSpPr>
          <p:cNvPr id="50" name="Text 3"/>
          <p:cNvSpPr/>
          <p:nvPr/>
        </p:nvSpPr>
        <p:spPr>
          <a:xfrm>
            <a:off x="4419600" y="2095500"/>
            <a:ext cx="335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sp>
        <p:nvSpPr>
          <p:cNvPr id="51" name="Text 4"/>
          <p:cNvSpPr/>
          <p:nvPr/>
        </p:nvSpPr>
        <p:spPr>
          <a:xfrm>
            <a:off x="7924800" y="19812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DMCs</a:t>
            </a:r>
            <a:endParaRPr lang="en-US" sz="1200" dirty="0"/>
          </a:p>
        </p:txBody>
      </p:sp>
      <p:sp>
        <p:nvSpPr>
          <p:cNvPr id="52" name="Text 5"/>
          <p:cNvSpPr/>
          <p:nvPr/>
        </p:nvSpPr>
        <p:spPr>
          <a:xfrm>
            <a:off x="426720" y="25527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 Indian Restaurants in CIS</a:t>
            </a:r>
            <a:endParaRPr lang="en-US" sz="1200" dirty="0"/>
          </a:p>
        </p:txBody>
      </p:sp>
      <p:sp>
        <p:nvSpPr>
          <p:cNvPr id="53" name="Text 6"/>
          <p:cNvSpPr/>
          <p:nvPr/>
        </p:nvSpPr>
        <p:spPr>
          <a:xfrm>
            <a:off x="4267200" y="24384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Yes</a:t>
            </a:r>
            <a:endParaRPr lang="en-US" sz="1200" dirty="0"/>
          </a:p>
        </p:txBody>
      </p:sp>
      <p:sp>
        <p:nvSpPr>
          <p:cNvPr id="54" name="Text 7"/>
          <p:cNvSpPr/>
          <p:nvPr/>
        </p:nvSpPr>
        <p:spPr>
          <a:xfrm>
            <a:off x="7924800" y="24384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No / Rarely</a:t>
            </a:r>
            <a:endParaRPr lang="en-US" sz="1200" dirty="0"/>
          </a:p>
        </p:txBody>
      </p:sp>
      <p:sp>
        <p:nvSpPr>
          <p:cNvPr id="55" name="Text 8"/>
          <p:cNvSpPr/>
          <p:nvPr/>
        </p:nvSpPr>
        <p:spPr>
          <a:xfrm>
            <a:off x="426720" y="30099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 in Indian Market</a:t>
            </a:r>
            <a:endParaRPr lang="en-US" sz="1200" dirty="0"/>
          </a:p>
        </p:txBody>
      </p:sp>
      <p:sp>
        <p:nvSpPr>
          <p:cNvPr id="56" name="Text 9"/>
          <p:cNvSpPr/>
          <p:nvPr/>
        </p:nvSpPr>
        <p:spPr>
          <a:xfrm>
            <a:off x="4267200" y="28956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Since 2010</a:t>
            </a:r>
            <a:endParaRPr lang="en-US" sz="1200" dirty="0"/>
          </a:p>
        </p:txBody>
      </p:sp>
      <p:sp>
        <p:nvSpPr>
          <p:cNvPr id="57" name="Text 10"/>
          <p:cNvSpPr/>
          <p:nvPr/>
        </p:nvSpPr>
        <p:spPr>
          <a:xfrm>
            <a:off x="7924800" y="28956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Follower</a:t>
            </a:r>
            <a:endParaRPr lang="en-US" sz="1200" dirty="0"/>
          </a:p>
        </p:txBody>
      </p:sp>
      <p:sp>
        <p:nvSpPr>
          <p:cNvPr id="58" name="Text 11"/>
          <p:cNvSpPr/>
          <p:nvPr/>
        </p:nvSpPr>
        <p:spPr>
          <a:xfrm>
            <a:off x="426720" y="34671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B2B Tech Platform</a:t>
            </a:r>
            <a:endParaRPr lang="en-US" sz="1200" dirty="0"/>
          </a:p>
        </p:txBody>
      </p:sp>
      <p:sp>
        <p:nvSpPr>
          <p:cNvPr id="59" name="Text 12"/>
          <p:cNvSpPr/>
          <p:nvPr/>
        </p:nvSpPr>
        <p:spPr>
          <a:xfrm>
            <a:off x="4267200" y="33528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Yes</a:t>
            </a:r>
            <a:endParaRPr lang="en-US" sz="1200" dirty="0"/>
          </a:p>
        </p:txBody>
      </p:sp>
      <p:sp>
        <p:nvSpPr>
          <p:cNvPr id="60" name="Text 13"/>
          <p:cNvSpPr/>
          <p:nvPr/>
        </p:nvSpPr>
        <p:spPr>
          <a:xfrm>
            <a:off x="7924800" y="33528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Limited / None</a:t>
            </a:r>
            <a:endParaRPr lang="en-US" sz="1200" dirty="0"/>
          </a:p>
        </p:txBody>
      </p:sp>
      <p:sp>
        <p:nvSpPr>
          <p:cNvPr id="61" name="Text 14"/>
          <p:cNvSpPr/>
          <p:nvPr/>
        </p:nvSpPr>
        <p:spPr>
          <a:xfrm>
            <a:off x="426720" y="39243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Indian Market Focus</a:t>
            </a:r>
            <a:endParaRPr lang="en-US" sz="1200" dirty="0"/>
          </a:p>
        </p:txBody>
      </p:sp>
      <p:sp>
        <p:nvSpPr>
          <p:cNvPr id="62" name="Text 15"/>
          <p:cNvSpPr/>
          <p:nvPr/>
        </p:nvSpPr>
        <p:spPr>
          <a:xfrm>
            <a:off x="4267200" y="38100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Core DNA</a:t>
            </a:r>
            <a:endParaRPr lang="en-US" sz="1200" dirty="0"/>
          </a:p>
        </p:txBody>
      </p:sp>
      <p:sp>
        <p:nvSpPr>
          <p:cNvPr id="63" name="Text 16"/>
          <p:cNvSpPr/>
          <p:nvPr/>
        </p:nvSpPr>
        <p:spPr>
          <a:xfrm>
            <a:off x="7924800" y="38100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General</a:t>
            </a:r>
            <a:endParaRPr lang="en-US" sz="1200" dirty="0"/>
          </a:p>
        </p:txBody>
      </p:sp>
      <p:sp>
        <p:nvSpPr>
          <p:cNvPr id="64" name="Text 17"/>
          <p:cNvSpPr/>
          <p:nvPr/>
        </p:nvSpPr>
        <p:spPr>
          <a:xfrm>
            <a:off x="426720" y="43815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On-Ground Offices in 9+ Countries</a:t>
            </a:r>
            <a:endParaRPr lang="en-US" sz="1200" dirty="0"/>
          </a:p>
        </p:txBody>
      </p:sp>
      <p:sp>
        <p:nvSpPr>
          <p:cNvPr id="65" name="Text 18"/>
          <p:cNvSpPr/>
          <p:nvPr/>
        </p:nvSpPr>
        <p:spPr>
          <a:xfrm>
            <a:off x="4267200" y="42672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Yes</a:t>
            </a:r>
            <a:endParaRPr lang="en-US" sz="1200" dirty="0"/>
          </a:p>
        </p:txBody>
      </p:sp>
      <p:sp>
        <p:nvSpPr>
          <p:cNvPr id="66" name="Text 19"/>
          <p:cNvSpPr/>
          <p:nvPr/>
        </p:nvSpPr>
        <p:spPr>
          <a:xfrm>
            <a:off x="7924800" y="42672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Limited Presence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426720" y="4838700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MICE &amp; Corporate Expertise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4267200" y="47244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Yes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7924800" y="4724400"/>
            <a:ext cx="365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Variable</a:t>
            </a:r>
            <a:endParaRPr lang="en-US" sz="1200" dirty="0"/>
          </a:p>
        </p:txBody>
      </p:sp>
      <p:sp>
        <p:nvSpPr>
          <p:cNvPr id="70" name="Text 23"/>
          <p:cNvSpPr/>
          <p:nvPr/>
        </p:nvSpPr>
        <p:spPr>
          <a:xfrm>
            <a:off x="971550" y="5562600"/>
            <a:ext cx="10668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choice is clear: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you partner with Dook Travels, you gain advantages that simply aren't available elsewhere in the market.</a:t>
            </a:r>
            <a:endParaRPr lang="en-US" sz="1350" dirty="0"/>
          </a:p>
        </p:txBody>
      </p:sp>
      <p:sp>
        <p:nvSpPr>
          <p:cNvPr id="71" name="Text 24"/>
          <p:cNvSpPr/>
          <p:nvPr/>
        </p:nvSpPr>
        <p:spPr>
          <a:xfrm>
            <a:off x="11677650" y="6400800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9/12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2026-01-03T14:47:46Z</dcterms:created>
  <dcterms:modified xsi:type="dcterms:W3CDTF">2026-01-03T14:47:46Z</dcterms:modified>
</cp:coreProperties>
</file>